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2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277" r:id="rId13"/>
    <p:sldId id="326" r:id="rId14"/>
    <p:sldId id="327" r:id="rId15"/>
    <p:sldId id="328" r:id="rId16"/>
    <p:sldId id="306" r:id="rId17"/>
    <p:sldId id="350" r:id="rId18"/>
    <p:sldId id="351" r:id="rId19"/>
    <p:sldId id="352" r:id="rId20"/>
    <p:sldId id="349" r:id="rId21"/>
    <p:sldId id="332" r:id="rId22"/>
    <p:sldId id="307" r:id="rId23"/>
    <p:sldId id="281" r:id="rId24"/>
    <p:sldId id="333" r:id="rId25"/>
    <p:sldId id="282" r:id="rId26"/>
    <p:sldId id="335" r:id="rId27"/>
    <p:sldId id="353" r:id="rId28"/>
    <p:sldId id="336" r:id="rId29"/>
    <p:sldId id="337" r:id="rId30"/>
    <p:sldId id="344" r:id="rId31"/>
    <p:sldId id="343" r:id="rId32"/>
    <p:sldId id="338" r:id="rId33"/>
    <p:sldId id="339" r:id="rId34"/>
    <p:sldId id="340" r:id="rId35"/>
    <p:sldId id="341" r:id="rId36"/>
    <p:sldId id="342" r:id="rId37"/>
    <p:sldId id="284" r:id="rId38"/>
    <p:sldId id="311" r:id="rId39"/>
    <p:sldId id="288" r:id="rId40"/>
    <p:sldId id="363" r:id="rId41"/>
    <p:sldId id="286" r:id="rId42"/>
    <p:sldId id="292" r:id="rId43"/>
    <p:sldId id="285" r:id="rId44"/>
    <p:sldId id="345" r:id="rId45"/>
    <p:sldId id="346" r:id="rId46"/>
    <p:sldId id="293" r:id="rId47"/>
    <p:sldId id="347" r:id="rId48"/>
    <p:sldId id="295" r:id="rId49"/>
    <p:sldId id="289" r:id="rId50"/>
    <p:sldId id="297" r:id="rId51"/>
    <p:sldId id="287" r:id="rId52"/>
    <p:sldId id="301" r:id="rId53"/>
    <p:sldId id="329" r:id="rId54"/>
    <p:sldId id="312" r:id="rId55"/>
    <p:sldId id="313" r:id="rId56"/>
    <p:sldId id="314" r:id="rId57"/>
    <p:sldId id="348" r:id="rId58"/>
    <p:sldId id="354" r:id="rId59"/>
    <p:sldId id="318" r:id="rId60"/>
    <p:sldId id="319" r:id="rId61"/>
    <p:sldId id="320" r:id="rId62"/>
    <p:sldId id="322" r:id="rId63"/>
    <p:sldId id="324" r:id="rId64"/>
    <p:sldId id="323" r:id="rId65"/>
    <p:sldId id="355" r:id="rId66"/>
    <p:sldId id="317" r:id="rId67"/>
    <p:sldId id="315" r:id="rId68"/>
    <p:sldId id="316" r:id="rId69"/>
    <p:sldId id="321" r:id="rId70"/>
    <p:sldId id="275" r:id="rId71"/>
    <p:sldId id="308" r:id="rId72"/>
    <p:sldId id="309" r:id="rId73"/>
    <p:sldId id="310" r:id="rId74"/>
    <p:sldId id="29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4.jpe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10.png"/><Relationship Id="rId7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image" Target="../media/image52.png"/><Relationship Id="rId5" Type="http://schemas.openxmlformats.org/officeDocument/2006/relationships/image" Target="../media/image530.png"/><Relationship Id="rId10" Type="http://schemas.openxmlformats.org/officeDocument/2006/relationships/image" Target="../media/image570.png"/><Relationship Id="rId4" Type="http://schemas.openxmlformats.org/officeDocument/2006/relationships/image" Target="../media/image61.png"/><Relationship Id="rId9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3" Type="http://schemas.openxmlformats.org/officeDocument/2006/relationships/image" Target="../media/image650.png"/><Relationship Id="rId7" Type="http://schemas.openxmlformats.org/officeDocument/2006/relationships/image" Target="../media/image52.png"/><Relationship Id="rId12" Type="http://schemas.openxmlformats.org/officeDocument/2006/relationships/image" Target="../media/image7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143000"/>
            <a:ext cx="632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Bayesian Hierarchical Models – an introduction</a:t>
            </a:r>
          </a:p>
          <a:p>
            <a:pPr algn="ctr"/>
            <a:endParaRPr lang="en-GB" sz="4000" b="1" dirty="0"/>
          </a:p>
          <a:p>
            <a:pPr algn="ctr"/>
            <a:r>
              <a:rPr lang="en-GB" sz="4000" b="1" dirty="0" smtClean="0"/>
              <a:t>Kate Searle</a:t>
            </a:r>
          </a:p>
        </p:txBody>
      </p:sp>
    </p:spTree>
    <p:extLst>
      <p:ext uri="{BB962C8B-B14F-4D97-AF65-F5344CB8AC3E}">
        <p14:creationId xmlns:p14="http://schemas.microsoft.com/office/powerpoint/2010/main" val="30643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494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2</a:t>
            </a:r>
            <a:r>
              <a:rPr lang="en-GB" sz="3600" b="1" dirty="0" smtClean="0"/>
              <a:t>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11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7143" y="300746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 smtClean="0"/>
              <a:t>fundamentals…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732128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828800"/>
            <a:ext cx="175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5400" y="2667000"/>
            <a:ext cx="228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400" y="36576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42672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38200" y="4648200"/>
            <a:ext cx="457200" cy="6096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304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1009471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Random variables</a:t>
            </a:r>
          </a:p>
          <a:p>
            <a:endParaRPr lang="en-US" sz="2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random variable is a quantity whose values are subject to chance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it may take are governed by a probability distribution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Bayesian inference treats all unobserved quantities as random variables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Our goal in Bayesian modelling is to understand those </a:t>
            </a:r>
            <a:r>
              <a:rPr lang="en-US" sz="2000" dirty="0" smtClean="0"/>
              <a:t>distributions (</a:t>
            </a:r>
            <a:r>
              <a:rPr lang="en-US" sz="2000" i="1" dirty="0" smtClean="0"/>
              <a:t>draw inference about unobserved quantities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42035" y="4619625"/>
            <a:ext cx="2320565" cy="2009775"/>
            <a:chOff x="3124200" y="4572000"/>
            <a:chExt cx="2320565" cy="2009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9650"/>
            <a:stretch/>
          </p:blipFill>
          <p:spPr>
            <a:xfrm>
              <a:off x="3124200" y="4572000"/>
              <a:ext cx="2320565" cy="20097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4800600"/>
              <a:ext cx="762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63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98" y="2209800"/>
            <a:ext cx="6273403" cy="890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24002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009471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Probability distributions</a:t>
            </a:r>
          </a:p>
          <a:p>
            <a:endParaRPr lang="en-US" sz="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of random variables are governed by a probability distribution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429000"/>
            <a:ext cx="5303076" cy="27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1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722766" cy="4617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1837383" y="31998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:endParaRPr lang="en-GB" u="sng" dirty="0" smtClean="0"/>
              </a:p>
              <a:p>
                <a:pPr algn="ctr"/>
                <a:endParaRPr lang="en-GB" u="sng" dirty="0"/>
              </a:p>
              <a:p>
                <a:pPr algn="ctr"/>
                <a:r>
                  <a:rPr lang="en-GB" b="1" u="sng" dirty="0" smtClean="0"/>
                  <a:t>Data</a:t>
                </a:r>
                <a:r>
                  <a:rPr lang="en-GB" b="1" dirty="0" smtClean="0"/>
                  <a:t> 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  <a:blipFill>
                <a:blip r:embed="rId2"/>
                <a:stretch>
                  <a:fillRect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1009471"/>
            <a:ext cx="8534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Our line of inference for defining models and data within the Bayesian framework…</a:t>
            </a:r>
          </a:p>
          <a:p>
            <a:endParaRPr lang="en-US" sz="800" b="1" dirty="0" smtClean="0"/>
          </a:p>
          <a:p>
            <a:endParaRPr lang="en-US" sz="800" b="1" dirty="0"/>
          </a:p>
          <a:p>
            <a:r>
              <a:rPr lang="en-US" sz="2000" b="1" dirty="0" smtClean="0"/>
              <a:t>We need a way to talk about models and data:</a:t>
            </a:r>
            <a:endParaRPr lang="en-GB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79443" y="291524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 observations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76400" y="5183326"/>
            <a:ext cx="0" cy="9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3289994"/>
            <a:ext cx="29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State we are trying to 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282112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289994"/>
            <a:ext cx="24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Parameters of interest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96887" y="2821126"/>
            <a:ext cx="211811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956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1200" y="5023723"/>
            <a:ext cx="1676400" cy="10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We learn about the process (our model) using our data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7846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 for defining models and data within the Bayesian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use Bayes law to learn about our process, using the model and the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US" dirty="0"/>
                  <a:t>We </a:t>
                </a:r>
                <a:r>
                  <a:rPr lang="en-US" u="sng" dirty="0"/>
                  <a:t>factor joint conditional probabilities </a:t>
                </a:r>
                <a:r>
                  <a:rPr lang="en-US" dirty="0"/>
                  <a:t>to define and estimate our model…</a:t>
                </a:r>
              </a:p>
              <a:p>
                <a:endParaRPr lang="en-GB" dirty="0"/>
              </a:p>
              <a:p>
                <a:r>
                  <a:rPr lang="en-GB" dirty="0" smtClean="0"/>
                  <a:t>In other words, we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  <a:blipFill>
                <a:blip r:embed="rId2"/>
                <a:stretch>
                  <a:fillRect l="-571" t="-768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76528" y="283458"/>
            <a:ext cx="670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 smtClean="0"/>
              <a:t>fundamentals…Bayes </a:t>
            </a:r>
            <a:r>
              <a:rPr lang="en-GB" sz="2800" b="1" dirty="0" smtClean="0"/>
              <a:t>law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262128" y="6096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Allows us to decompose complex, high dimensional problems into parts that can be thought about and analysed individually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is factoring joint conditional distributions so important?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endParaRPr lang="en-GB" dirty="0" smtClean="0"/>
          </a:p>
          <a:p>
            <a:r>
              <a:rPr lang="en-GB" dirty="0" smtClean="0"/>
              <a:t>And we use MCMC to find the </a:t>
            </a:r>
            <a:r>
              <a:rPr lang="en-GB" u="sng" dirty="0" smtClean="0"/>
              <a:t>marginal posterior distributions </a:t>
            </a:r>
            <a:r>
              <a:rPr lang="en-GB" dirty="0" smtClean="0"/>
              <a:t>of all the unobserved quantities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316309"/>
            <a:ext cx="4800600" cy="512491"/>
            <a:chOff x="2057400" y="1316309"/>
            <a:chExt cx="4800600" cy="5124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1069" r="35991" b="69024"/>
            <a:stretch/>
          </p:blipFill>
          <p:spPr>
            <a:xfrm>
              <a:off x="2057400" y="1316309"/>
              <a:ext cx="4800600" cy="51249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629400" y="1521023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1</a:t>
              </a:r>
              <a:endParaRPr lang="en-GB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5504" y="30011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Bayes law: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Motivation for using hierarchical Bayes…</a:t>
            </a:r>
          </a:p>
          <a:p>
            <a:endParaRPr lang="en-GB" b="1" dirty="0"/>
          </a:p>
          <a:p>
            <a:r>
              <a:rPr lang="en-GB" sz="2000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All scientific </a:t>
            </a:r>
            <a:r>
              <a:rPr lang="en-US" dirty="0"/>
              <a:t>models </a:t>
            </a:r>
            <a:r>
              <a:rPr lang="en-US" dirty="0" smtClean="0"/>
              <a:t>are 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models are abstractions and reduce the dimensions of a problem, we must deal with the elements we choose to </a:t>
            </a:r>
            <a:r>
              <a:rPr lang="en-US" dirty="0" smtClean="0"/>
              <a:t>leave out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assessing uncertainty is fundamental to </a:t>
            </a:r>
            <a:r>
              <a:rPr lang="en-US" dirty="0" smtClean="0"/>
              <a:t>science: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“process uncertainty”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“observation uncertainty”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Why hierarchical models?</a:t>
            </a:r>
            <a:endParaRPr lang="en-US" sz="200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1022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blipFill>
                <a:blip r:embed="rId2"/>
                <a:stretch>
                  <a:fillRect l="-598" t="-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241417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2238494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2322557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28891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31446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265759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9073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8663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62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Let’s all just take a moment to stare at this, and make sure we get it…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 smtClean="0"/>
                  <a:t>, for which there is a prior distribution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blipFill>
                <a:blip r:embed="rId2"/>
                <a:stretch>
                  <a:fillRect l="-598" t="-966" b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743200" y="2392322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6225297" y="2300709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298" y="3122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39598" y="26357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885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1946660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2870626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64787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879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Cue more staring….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</a:t>
            </a:r>
            <a:r>
              <a:rPr lang="en-GB" sz="2400" b="1" dirty="0" smtClean="0"/>
              <a:t>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  <a:endParaRPr lang="en-GB" dirty="0" smtClean="0"/>
          </a:p>
          <a:p>
            <a:pPr lvl="1"/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dirty="0" smtClean="0"/>
              <a:t>have </a:t>
            </a:r>
            <a:r>
              <a:rPr lang="en-GB" dirty="0" smtClean="0"/>
              <a:t>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762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The mechanics…</a:t>
            </a:r>
          </a:p>
          <a:p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How do we go from our conceptual understanding of an ecological process and our data…</a:t>
            </a:r>
          </a:p>
          <a:p>
            <a:endParaRPr lang="en-GB" sz="2800" b="1" dirty="0"/>
          </a:p>
          <a:p>
            <a:r>
              <a:rPr lang="en-GB" sz="2800" b="1" dirty="0" smtClean="0"/>
              <a:t>…to a fully functioning model we can fit?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53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0" y="304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4920864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2" name="Rectangle 1"/>
          <p:cNvSpPr/>
          <p:nvPr/>
        </p:nvSpPr>
        <p:spPr>
          <a:xfrm>
            <a:off x="457200" y="4495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We need to be able to define our model in terms of a set of factored joint distributions</a:t>
            </a:r>
          </a:p>
          <a:p>
            <a:endParaRPr lang="en-GB" sz="2000" b="1" dirty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Conceptual model →</a:t>
            </a:r>
          </a:p>
          <a:p>
            <a:pPr marL="342900" indent="-342900">
              <a:buFontTx/>
              <a:buChar char="-"/>
            </a:pPr>
            <a:endParaRPr lang="en-GB" sz="2000" b="1" dirty="0" smtClean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Factored joint distribution for the posterior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36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7627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Graphical modelling, or </a:t>
            </a:r>
          </a:p>
          <a:p>
            <a:pPr algn="ctr"/>
            <a:r>
              <a:rPr lang="en-GB" sz="3600" b="1" dirty="0" smtClean="0"/>
              <a:t>Directed Acyclic Graphs (DAGs)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23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</a:t>
            </a:r>
            <a:r>
              <a:rPr lang="en-GB" sz="3200" b="1" dirty="0" smtClean="0"/>
              <a:t>probabilities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889001" y="3733800"/>
            <a:ext cx="7213597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52800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An ecological model – coming up later….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01" y="6360854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….but first, something simpler!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We use these to draw and then write out factored expressions for joint distributions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expression for the joint distribution is then implemented within a statistical package (e.g., BUGS, JAGS, STAN) to fit the model and estimate the parameters of interest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3521241"/>
            <a:ext cx="3733800" cy="287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3733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4682" y="49234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47244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3913"/>
            <a:ext cx="6219825" cy="437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1992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5" name="Straight Arrow Connector 4"/>
          <p:cNvCxnSpPr>
            <a:stCxn id="4" idx="0"/>
            <a:endCxn id="3" idx="2"/>
          </p:cNvCxnSpPr>
          <p:nvPr/>
        </p:nvCxnSpPr>
        <p:spPr>
          <a:xfrm flipV="1">
            <a:off x="7010400" y="2362200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3400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7162800" y="4724400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7162800" y="2362200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076271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33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25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And now for something more ecological…</a:t>
                </a:r>
              </a:p>
              <a:p>
                <a:endParaRPr lang="en-GB" dirty="0" smtClean="0"/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</a:t>
                </a:r>
                <a:r>
                  <a:rPr lang="en-GB" u="sng" dirty="0" smtClean="0"/>
                  <a:t>true ecological state of interest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</a:t>
                </a:r>
                <a:r>
                  <a:rPr lang="en-GB" u="sng" dirty="0" smtClean="0"/>
                  <a:t>observable data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</a:t>
                </a:r>
                <a:r>
                  <a:rPr lang="en-GB" u="sng" dirty="0" smtClean="0"/>
                  <a:t>model with parameters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blipFill>
                <a:blip r:embed="rId2"/>
                <a:stretch>
                  <a:fillRect l="-786" t="-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5400000">
            <a:off x="4903106" y="39125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01896" y="434297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052" y="495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5245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/>
                  <a:t>When we count animals, some are </a:t>
                </a:r>
                <a:r>
                  <a:rPr lang="en-GB" sz="1600" dirty="0" smtClean="0"/>
                  <a:t>overlooked…the </a:t>
                </a:r>
                <a:r>
                  <a:rPr lang="en-GB" sz="1600" u="sng" dirty="0"/>
                  <a:t>mismatch between what we observe and the true state</a:t>
                </a:r>
                <a:r>
                  <a:rPr lang="en-GB" sz="1600" dirty="0"/>
                  <a:t> requires a model of the observations </a:t>
                </a: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i="1" u="sng" dirty="0" smtClean="0"/>
                  <a:t>z</a:t>
                </a:r>
                <a:r>
                  <a:rPr lang="en-GB" sz="1600" u="sng" dirty="0" smtClean="0"/>
                  <a:t> is </a:t>
                </a:r>
                <a:r>
                  <a:rPr lang="en-GB" sz="1600" u="sng" dirty="0"/>
                  <a:t>the quantity we would observe if we could perfectly observe the instance of the true </a:t>
                </a:r>
                <a:r>
                  <a:rPr lang="en-GB" sz="1600" u="sng" dirty="0" smtClean="0"/>
                  <a:t>state</a:t>
                </a:r>
                <a:r>
                  <a:rPr lang="en-GB" sz="1600" dirty="0" smtClean="0"/>
                  <a:t>, </a:t>
                </a:r>
                <a:r>
                  <a:rPr lang="en-GB" sz="1600" dirty="0"/>
                  <a:t>without any bias injected by our observation </a:t>
                </a:r>
                <a:r>
                  <a:rPr lang="en-GB" sz="16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The data </a:t>
                </a:r>
                <a:r>
                  <a:rPr lang="en-GB" sz="1600" dirty="0"/>
                  <a:t>model includes our knowledge of the </a:t>
                </a:r>
                <a:r>
                  <a:rPr lang="en-GB" sz="1600" u="sng" dirty="0"/>
                  <a:t>relationship between the true state and our observations</a:t>
                </a:r>
                <a:r>
                  <a:rPr lang="en-GB" sz="1600" dirty="0"/>
                  <a:t> of it and the </a:t>
                </a:r>
                <a:r>
                  <a:rPr lang="en-GB" sz="1600" u="sng" dirty="0"/>
                  <a:t>uncertainty that occurs because that relationship is imperfect</a:t>
                </a:r>
                <a:endParaRPr lang="en-GB" sz="1600" u="sng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to represent our </a:t>
                </a:r>
                <a:r>
                  <a:rPr lang="en-GB" sz="1600" u="sng" dirty="0" smtClean="0"/>
                  <a:t>observation uncertainty </a:t>
                </a:r>
                <a:r>
                  <a:rPr lang="en-GB" sz="1600" dirty="0" smtClean="0"/>
                  <a:t>or </a:t>
                </a:r>
                <a:r>
                  <a:rPr lang="en-GB" sz="1600" u="sng" dirty="0" smtClean="0"/>
                  <a:t>sampling error</a:t>
                </a:r>
                <a:endParaRPr lang="en-GB" sz="16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blipFill>
                <a:blip r:embed="rId3"/>
                <a:stretch>
                  <a:fillRect l="-345" t="-601" b="-1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5417403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dirty="0"/>
              <a:t>what we know about the parameters when we began our investigation, that is, </a:t>
            </a:r>
            <a:r>
              <a:rPr lang="en-GB" sz="1600" u="sng" dirty="0"/>
              <a:t>our prior knowledge</a:t>
            </a:r>
          </a:p>
        </p:txBody>
      </p:sp>
      <p:sp>
        <p:nvSpPr>
          <p:cNvPr id="6" name="Left Brace 5"/>
          <p:cNvSpPr/>
          <p:nvPr/>
        </p:nvSpPr>
        <p:spPr>
          <a:xfrm rot="5400000">
            <a:off x="5002894" y="-2784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286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905000" y="323850"/>
            <a:ext cx="5419725" cy="1276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Process models </a:t>
                </a:r>
                <a:r>
                  <a:rPr lang="en-US" dirty="0" smtClean="0"/>
                  <a:t>are a </a:t>
                </a:r>
                <a:r>
                  <a:rPr lang="en-US" dirty="0"/>
                  <a:t>mathematical statement </a:t>
                </a:r>
                <a:r>
                  <a:rPr lang="en-US" dirty="0" smtClean="0"/>
                  <a:t>depicting </a:t>
                </a:r>
                <a:r>
                  <a:rPr lang="en-US" dirty="0"/>
                  <a:t>a process and a way to account for uncertainty about the </a:t>
                </a:r>
                <a:r>
                  <a:rPr lang="en-US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 smtClean="0"/>
                  <a:t>We think about the </a:t>
                </a:r>
                <a:r>
                  <a:rPr lang="en-US" u="sng" dirty="0" smtClean="0"/>
                  <a:t>true state of a system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z (</a:t>
                </a:r>
                <a:r>
                  <a:rPr lang="en-US" dirty="0" smtClean="0"/>
                  <a:t>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/>
                  <a:t>We write an equation, a </a:t>
                </a:r>
                <a:r>
                  <a:rPr lang="en-US" u="sng" dirty="0"/>
                  <a:t>deterministic model that represents </a:t>
                </a:r>
                <a:r>
                  <a:rPr lang="en-US" u="sng" dirty="0" smtClean="0"/>
                  <a:t>how we think the state </a:t>
                </a:r>
                <a:r>
                  <a:rPr lang="en-US" u="sng" dirty="0"/>
                  <a:t>of </a:t>
                </a:r>
                <a:r>
                  <a:rPr lang="en-US" u="sng" dirty="0" smtClean="0"/>
                  <a:t>interest behaves</a:t>
                </a:r>
                <a:r>
                  <a:rPr lang="en-US" dirty="0" smtClean="0"/>
                  <a:t>, and the </a:t>
                </a:r>
                <a:r>
                  <a:rPr lang="en-US" dirty="0"/>
                  <a:t>quantities that influence </a:t>
                </a:r>
                <a:r>
                  <a:rPr lang="en-US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We </a:t>
                </a:r>
                <a:r>
                  <a:rPr lang="en-GB" dirty="0" smtClean="0"/>
                  <a:t>recognise </a:t>
                </a:r>
                <a:r>
                  <a:rPr lang="en-GB" dirty="0" smtClean="0"/>
                  <a:t>there are </a:t>
                </a:r>
                <a:r>
                  <a:rPr lang="en-GB" u="sng" dirty="0" smtClean="0"/>
                  <a:t>missing parts to our model </a:t>
                </a:r>
                <a:r>
                  <a:rPr lang="en-GB" dirty="0" smtClean="0"/>
                  <a:t>that may shape </a:t>
                </a:r>
                <a:r>
                  <a:rPr lang="en-GB" dirty="0"/>
                  <a:t>the </a:t>
                </a:r>
                <a:r>
                  <a:rPr lang="en-GB" dirty="0" smtClean="0"/>
                  <a:t>behaviour </a:t>
                </a:r>
                <a:r>
                  <a:rPr lang="en-GB" dirty="0"/>
                  <a:t>of the true </a:t>
                </a:r>
                <a:r>
                  <a:rPr lang="en-GB" dirty="0" smtClean="0"/>
                  <a:t>state, and we estimate these using </a:t>
                </a:r>
                <a:r>
                  <a:rPr lang="en-GB" dirty="0"/>
                  <a:t>a </a:t>
                </a:r>
                <a:r>
                  <a:rPr lang="en-GB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if we know the functional form </a:t>
                </a:r>
                <a:r>
                  <a:rPr lang="en-GB" dirty="0" smtClean="0"/>
                  <a:t>of the deterministic </a:t>
                </a:r>
                <a:r>
                  <a:rPr lang="en-GB" dirty="0" smtClean="0"/>
                  <a:t>model, the </a:t>
                </a:r>
                <a:r>
                  <a:rPr lang="en-GB" dirty="0"/>
                  <a:t>values of </a:t>
                </a:r>
                <a:r>
                  <a:rPr lang="en-GB" dirty="0" smtClean="0"/>
                  <a:t>its parameters, and the process variance, we </a:t>
                </a:r>
                <a:r>
                  <a:rPr lang="en-GB" dirty="0"/>
                  <a:t>can </a:t>
                </a:r>
                <a:r>
                  <a:rPr lang="en-GB" u="sng" dirty="0"/>
                  <a:t>specify the probability of the true </a:t>
                </a:r>
                <a:r>
                  <a:rPr lang="en-GB" u="sng" dirty="0" smtClean="0"/>
                  <a:t>state</a:t>
                </a:r>
                <a:r>
                  <a:rPr lang="en-GB" dirty="0" smtClean="0"/>
                  <a:t>…in </a:t>
                </a:r>
                <a:r>
                  <a:rPr lang="en-GB" dirty="0"/>
                  <a:t>other words, we can make predictions about the probability of various values of the true </a:t>
                </a:r>
                <a:r>
                  <a:rPr lang="en-GB" dirty="0" smtClean="0"/>
                  <a:t>state</a:t>
                </a:r>
                <a:endParaRPr lang="en-GB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 smtClean="0"/>
                  <a:t>We </a:t>
                </a:r>
                <a:r>
                  <a:rPr lang="en-GB" u="sng" dirty="0" smtClean="0"/>
                  <a:t>evaluate </a:t>
                </a:r>
                <a:r>
                  <a:rPr lang="en-GB" u="sng" dirty="0"/>
                  <a:t>the predictions of the process model against </a:t>
                </a:r>
                <a:r>
                  <a:rPr lang="en-GB" u="sng" dirty="0" smtClean="0"/>
                  <a:t>data to refine and fit our model</a:t>
                </a:r>
                <a:endParaRPr lang="en-GB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blipFill>
                <a:blip r:embed="rId3"/>
                <a:stretch>
                  <a:fillRect l="-551" t="-635" r="-482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5002894" y="-5070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43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</a:t>
            </a:r>
            <a:r>
              <a:rPr lang="en-GB" sz="2000" b="1" u="sng" dirty="0" smtClean="0">
                <a:solidFill>
                  <a:srgbClr val="C00000"/>
                </a:solidFill>
              </a:rPr>
              <a:t>model + </a:t>
            </a:r>
            <a:r>
              <a:rPr lang="en-GB" sz="2000" b="1" u="sng" dirty="0" smtClean="0">
                <a:solidFill>
                  <a:srgbClr val="C00000"/>
                </a:solidFill>
              </a:rPr>
              <a:t>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  <a:endParaRPr lang="en-GB" sz="2000" b="1" dirty="0" smtClean="0">
              <a:solidFill>
                <a:srgbClr val="C00000"/>
              </a:solidFill>
            </a:endParaRP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</a:t>
            </a:r>
            <a:r>
              <a:rPr lang="en-GB" sz="1600" b="1" dirty="0" smtClean="0">
                <a:solidFill>
                  <a:srgbClr val="C00000"/>
                </a:solidFill>
              </a:rPr>
              <a:t>mathematical expression </a:t>
            </a:r>
            <a:r>
              <a:rPr lang="en-GB" sz="1600" b="1" dirty="0" smtClean="0">
                <a:solidFill>
                  <a:srgbClr val="C00000"/>
                </a:solidFill>
              </a:rPr>
              <a:t>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</a:t>
            </a:r>
            <a:r>
              <a:rPr lang="en-GB" sz="1600" b="1" dirty="0" smtClean="0">
                <a:solidFill>
                  <a:srgbClr val="C00000"/>
                </a:solidFill>
              </a:rPr>
              <a:t>ecological process (process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</a:t>
            </a:r>
            <a:r>
              <a:rPr lang="en-GB" sz="1600" b="1" dirty="0" smtClean="0">
                <a:solidFill>
                  <a:srgbClr val="C00000"/>
                </a:solidFill>
              </a:rPr>
              <a:t>to data (data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</a:t>
            </a:r>
            <a:r>
              <a:rPr lang="en-GB" sz="1600" b="1" dirty="0" smtClean="0">
                <a:solidFill>
                  <a:srgbClr val="C00000"/>
                </a:solidFill>
              </a:rPr>
              <a:t>a way that includes all sources of uncertainty (observation uncertainty and process uncertainty),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</a:t>
            </a:r>
            <a:r>
              <a:rPr lang="en-GB" sz="1600" b="1" dirty="0" smtClean="0">
                <a:solidFill>
                  <a:srgbClr val="C00000"/>
                </a:solidFill>
              </a:rPr>
              <a:t>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So, what does that look like? How can we use DAGs to help us with our model specification?</a:t>
            </a:r>
            <a:endParaRPr lang="en-GB" b="1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903106" y="39887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548412" y="44386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732"/>
          <a:stretch/>
        </p:blipFill>
        <p:spPr>
          <a:xfrm>
            <a:off x="2286000" y="304800"/>
            <a:ext cx="4572000" cy="23653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</a:t>
                </a:r>
                <a:r>
                  <a:rPr lang="en-GB" sz="1600" u="sng" dirty="0" smtClean="0"/>
                  <a:t>LHS 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</a:t>
                </a:r>
                <a:r>
                  <a:rPr lang="en-GB" sz="1600" u="sng" dirty="0" smtClean="0"/>
                  <a:t>RHS </a:t>
                </a:r>
                <a:r>
                  <a:rPr lang="en-GB" sz="1600" u="sng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</a:t>
                </a:r>
                <a:r>
                  <a:rPr lang="en-GB" sz="1600" u="sng" dirty="0" smtClean="0"/>
                  <a:t>tails of arrows </a:t>
                </a:r>
                <a:r>
                  <a:rPr lang="en-GB" sz="1600" dirty="0" smtClean="0"/>
                  <a:t>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633"/>
          <a:stretch/>
        </p:blipFill>
        <p:spPr>
          <a:xfrm>
            <a:off x="2438400" y="2895600"/>
            <a:ext cx="4572000" cy="1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409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5845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4831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3718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4957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4181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5327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5327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970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5019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5994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4181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79056"/>
            <a:ext cx="8458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want to model how the productivity (number of chicks) of shags is affected by the length of time that a pair of shags has been bonded together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We have some data on individual shags (productivity and length of pairing)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First, draw the DAG…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3763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3865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4999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(true state)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6219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6245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6216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5307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000" dirty="0" smtClean="0"/>
                  <a:t>                                                         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7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]  </a:t>
                </a:r>
                <a:r>
                  <a:rPr lang="en-GB" sz="2000" dirty="0" smtClean="0"/>
                  <a:t>   </a:t>
                </a:r>
                <a:r>
                  <a:rPr lang="en-GB" sz="2000" dirty="0"/>
                  <a:t>[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   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baseline="-25000" dirty="0" smtClean="0"/>
                  <a:t>1</a:t>
                </a:r>
                <a:r>
                  <a:rPr lang="en-GB" sz="2000" dirty="0" smtClean="0"/>
                  <a:t>]</a:t>
                </a:r>
                <a:r>
                  <a:rPr lang="en-GB" sz="2000" dirty="0"/>
                  <a:t>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 smtClean="0"/>
                  <a:t>]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5800" y="4038600"/>
                <a:ext cx="7772400" cy="230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38600"/>
                <a:ext cx="7772400" cy="2309350"/>
              </a:xfrm>
              <a:prstGeom prst="rect">
                <a:avLst/>
              </a:prstGeom>
              <a:blipFill>
                <a:blip r:embed="rId2"/>
                <a:stretch>
                  <a:fillRect t="-1587" b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219"/>
          <a:stretch/>
        </p:blipFill>
        <p:spPr>
          <a:xfrm>
            <a:off x="216256" y="1014623"/>
            <a:ext cx="7270135" cy="2566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02" y="1600200"/>
            <a:ext cx="1396498" cy="13475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Then we </a:t>
            </a:r>
            <a:r>
              <a:rPr lang="en-GB" b="1" dirty="0"/>
              <a:t>a</a:t>
            </a:r>
            <a:r>
              <a:rPr lang="en-GB" b="1" dirty="0" smtClean="0"/>
              <a:t>ssigning probability distributions to our random variables…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Poisson distribution </a:t>
                </a:r>
                <a:r>
                  <a:rPr lang="en-GB" dirty="0" smtClean="0"/>
                  <a:t>for productivity (count data)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gamma distribution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because it is a conjugate for the Poisson, and because it is continuous and non-negative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an </a:t>
                </a:r>
                <a:r>
                  <a:rPr lang="en-GB" u="sng" dirty="0" smtClean="0"/>
                  <a:t>inverse gamma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</a:t>
                </a:r>
                <a:r>
                  <a:rPr lang="en-GB" u="sng" dirty="0" smtClean="0"/>
                  <a:t>normal distributions </a:t>
                </a:r>
                <a:r>
                  <a:rPr lang="en-GB" dirty="0" smtClean="0"/>
                  <a:t>for the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’s because they are continuous random variables that can take on any value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make them </a:t>
                </a:r>
                <a:r>
                  <a:rPr lang="en-GB" u="sng" dirty="0" smtClean="0"/>
                  <a:t>minimally informative priors </a:t>
                </a:r>
                <a:r>
                  <a:rPr lang="en-GB" dirty="0" smtClean="0"/>
                  <a:t>by centring on zero and assigning a variance that is large relative to their values</a:t>
                </a:r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blipFill>
                <a:blip r:embed="rId2"/>
                <a:stretch>
                  <a:fillRect l="-571" t="-1071" b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  <a:blipFill>
                <a:blip r:embed="rId3"/>
                <a:stretch>
                  <a:fillRect t="-30165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did we choose those probability distributions?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Adding in the process model for productivity…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3226475"/>
                <a:ext cx="8458200" cy="1723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is the process variance or process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uncertainty</a:t>
                </a:r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26475"/>
                <a:ext cx="8458200" cy="1723549"/>
              </a:xfrm>
              <a:prstGeom prst="rect">
                <a:avLst/>
              </a:prstGeom>
              <a:blipFill>
                <a:blip r:embed="rId4"/>
                <a:stretch>
                  <a:fillRect l="-504" t="-1767" b="-4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600" y="5115125"/>
                <a:ext cx="80391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</a:t>
                </a:r>
                <a:r>
                  <a:rPr lang="en-GB" dirty="0" smtClean="0"/>
                  <a:t>                </a:t>
                </a:r>
                <a:r>
                  <a:rPr lang="en-GB" dirty="0"/>
                  <a:t>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</a:t>
                </a:r>
                <a:r>
                  <a:rPr lang="en-GB" dirty="0" smtClean="0"/>
                  <a:t>            </a:t>
                </a:r>
                <a:r>
                  <a:rPr lang="en-GB" dirty="0"/>
                  <a:t>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115125"/>
                <a:ext cx="8039100" cy="1478353"/>
              </a:xfrm>
              <a:prstGeom prst="rect">
                <a:avLst/>
              </a:prstGeom>
              <a:blipFill>
                <a:blip r:embed="rId5"/>
                <a:stretch>
                  <a:fillRect t="-30041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" y="2594806"/>
                <a:ext cx="89916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dirty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Our </a:t>
                </a:r>
                <a:r>
                  <a:rPr lang="en-GB" u="sng" dirty="0" smtClean="0"/>
                  <a:t>process model predicts the mean </a:t>
                </a:r>
                <a:r>
                  <a:rPr lang="en-GB" dirty="0" smtClean="0"/>
                  <a:t>(or sometimes the median) of a distribution, but…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t</a:t>
                </a:r>
                <a:r>
                  <a:rPr lang="en-GB" dirty="0" smtClean="0"/>
                  <a:t>he parameters for the gamma distribution are </a:t>
                </a:r>
                <a:r>
                  <a:rPr lang="en-GB" u="sng" dirty="0" smtClean="0"/>
                  <a:t>not the mean and the variance </a:t>
                </a:r>
                <a:r>
                  <a:rPr lang="en-GB" dirty="0" smtClean="0"/>
                  <a:t>– they are the </a:t>
                </a:r>
                <a:r>
                  <a:rPr lang="en-GB" i="1" dirty="0" smtClean="0"/>
                  <a:t>shape</a:t>
                </a:r>
                <a:r>
                  <a:rPr lang="en-GB" dirty="0" smtClean="0"/>
                  <a:t> and the </a:t>
                </a:r>
                <a:r>
                  <a:rPr lang="en-GB" i="1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need to be able to calculate parameters from the mean and the variance…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594806"/>
                <a:ext cx="8991600" cy="2031325"/>
              </a:xfrm>
              <a:prstGeom prst="rect">
                <a:avLst/>
              </a:prstGeom>
              <a:blipFill>
                <a:blip r:embed="rId3"/>
                <a:stretch>
                  <a:fillRect l="-610"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59" y="4470893"/>
            <a:ext cx="3681785" cy="2310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430" y="4531853"/>
            <a:ext cx="1143000" cy="948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41459"/>
            <a:ext cx="1053830" cy="9403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8600" y="8805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Moment matching…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296523" y="115946"/>
                <a:ext cx="220855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 smtClean="0">
                          <a:solidFill>
                            <a:srgbClr val="C00000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C00000"/>
                          </a:solidFill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23" y="115946"/>
                <a:ext cx="2208553" cy="369332"/>
              </a:xfrm>
              <a:prstGeom prst="rect">
                <a:avLst/>
              </a:prstGeom>
              <a:blipFill>
                <a:blip r:embed="rId7"/>
                <a:stretch>
                  <a:fillRect l="-276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blipFill>
                <a:blip r:embed="rId2"/>
                <a:stretch>
                  <a:fillRect l="-714" t="-14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455808" y="3429000"/>
            <a:ext cx="82546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while 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shag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 again (…my head hurts)?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clear, transparent science (What have we left out? What are our uncertainties?)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express the posterior distribution as a set of joint factored likelihoods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624586" y="2667000"/>
            <a:ext cx="7738739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385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Part 2: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Exercise 1: Modelling light limitation of Hemlock tree </a:t>
            </a:r>
            <a:r>
              <a:rPr lang="en-GB" b="1" dirty="0" smtClean="0"/>
              <a:t>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45184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338644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227327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280336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272317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252556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356365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255142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146209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98295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81779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687260" y="415835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82344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81779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380581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463008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85004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71091" y="2743200"/>
            <a:ext cx="1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Unobserved true state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69001" y="3083752"/>
            <a:ext cx="3002091" cy="650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78890" y="1219200"/>
            <a:ext cx="1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Observations made with error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endCxn id="6" idx="3"/>
          </p:cNvCxnSpPr>
          <p:nvPr/>
        </p:nvCxnSpPr>
        <p:spPr>
          <a:xfrm flipH="1">
            <a:off x="4969001" y="1559752"/>
            <a:ext cx="2909891" cy="994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56" grpId="0"/>
      <p:bldP spid="37" grpId="0"/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70557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573537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46036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99045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910266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71265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750740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856495" y="4805322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501413" y="565380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864241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3309667" y="433011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920364" y="511237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4854" y="55263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490154" y="50393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1738511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649178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170038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004887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68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345439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010537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004887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992902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817177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037129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79576" y="6019799"/>
            <a:ext cx="160702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  <a:blipFill>
                <a:blip r:embed="rId2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6853518" y="199359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/>
          <p:cNvSpPr/>
          <p:nvPr/>
        </p:nvSpPr>
        <p:spPr>
          <a:xfrm rot="5400000">
            <a:off x="5780296" y="331631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425214" y="11801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311" y="3905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3233468" y="-143574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44165" y="6386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655" y="105269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13955" y="565655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1698509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  <a:blipFill>
                <a:blip r:embed="rId4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03377" y="1524000"/>
            <a:ext cx="1607024" cy="762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2400" y="2438400"/>
                <a:ext cx="8839200" cy="443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normal </a:t>
                </a:r>
                <a:r>
                  <a:rPr lang="en-GB" u="sng" dirty="0"/>
                  <a:t>distribution </a:t>
                </a:r>
                <a:r>
                  <a:rPr lang="en-GB" dirty="0"/>
                  <a:t>for </a:t>
                </a:r>
                <a:r>
                  <a:rPr lang="en-GB" i="1" dirty="0" smtClean="0"/>
                  <a:t>y</a:t>
                </a:r>
                <a:r>
                  <a:rPr lang="en-GB" dirty="0" smtClean="0"/>
                  <a:t> growth rate (can be + or -)</a:t>
                </a: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We choose a </a:t>
                </a:r>
                <a:r>
                  <a:rPr lang="en-GB" u="sng" dirty="0" smtClean="0"/>
                  <a:t>normal </a:t>
                </a:r>
                <a:r>
                  <a:rPr lang="en-GB" u="sng" dirty="0"/>
                  <a:t>distribution </a:t>
                </a: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 because it is a conjugate for the </a:t>
                </a:r>
                <a:r>
                  <a:rPr lang="en-GB" dirty="0" smtClean="0"/>
                  <a:t>normal, </a:t>
                </a:r>
                <a:r>
                  <a:rPr lang="en-GB" dirty="0"/>
                  <a:t>and because </a:t>
                </a:r>
                <a:r>
                  <a:rPr lang="en-GB" dirty="0" smtClean="0"/>
                  <a:t>it can be + or -</a:t>
                </a: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We use </a:t>
                </a:r>
                <a:r>
                  <a:rPr lang="en-GB" dirty="0" smtClean="0"/>
                  <a:t>a </a:t>
                </a:r>
                <a:r>
                  <a:rPr lang="en-GB" u="sng" dirty="0" smtClean="0"/>
                  <a:t>normal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because </a:t>
                </a:r>
                <a:r>
                  <a:rPr lang="en-GB" dirty="0" smtClean="0"/>
                  <a:t>we have prior knowledge about the mean and variance of our observation error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 </a:t>
                </a:r>
                <a:r>
                  <a:rPr lang="en-GB" u="sng" dirty="0" smtClean="0"/>
                  <a:t>uniform</a:t>
                </a:r>
                <a:r>
                  <a:rPr lang="en-GB" dirty="0" smtClean="0"/>
                  <a:t> 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baseline="-25000" dirty="0" smtClean="0"/>
                  <a:t> </a:t>
                </a:r>
                <a:r>
                  <a:rPr lang="en-GB" dirty="0" smtClean="0"/>
                  <a:t>because we know the process variance is positive and bounded within a sensible range</a:t>
                </a:r>
                <a:endParaRPr lang="en-GB" baseline="-250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We choose </a:t>
                </a:r>
                <a:r>
                  <a:rPr lang="en-GB" u="sng" dirty="0" smtClean="0"/>
                  <a:t>gamma </a:t>
                </a:r>
                <a:r>
                  <a:rPr lang="en-GB" u="sng" dirty="0"/>
                  <a:t>distributions </a:t>
                </a:r>
                <a:r>
                  <a:rPr lang="en-GB" dirty="0"/>
                  <a:t>for the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because they are </a:t>
                </a:r>
                <a:r>
                  <a:rPr lang="en-GB" dirty="0" smtClean="0"/>
                  <a:t>positive random variables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uniform</a:t>
                </a:r>
                <a:r>
                  <a:rPr lang="en-GB" dirty="0" smtClean="0"/>
                  <a:t> for </a:t>
                </a:r>
                <a:r>
                  <a:rPr lang="en-GB" i="1" dirty="0" smtClean="0"/>
                  <a:t>c </a:t>
                </a:r>
                <a:r>
                  <a:rPr lang="en-GB" dirty="0" smtClean="0"/>
                  <a:t> because we know it is bounded on the x-axis</a:t>
                </a: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742950" lvl="1" indent="-285750">
                  <a:buFontTx/>
                  <a:buChar char="-"/>
                </a:pPr>
                <a:r>
                  <a:rPr lang="en-GB" dirty="0"/>
                  <a:t>We make them </a:t>
                </a:r>
                <a:r>
                  <a:rPr lang="en-GB" u="sng" dirty="0"/>
                  <a:t>minimally informative priors </a:t>
                </a:r>
                <a:r>
                  <a:rPr lang="en-GB" dirty="0"/>
                  <a:t>by centring on zero and assigning a variance that is large relative to their </a:t>
                </a:r>
                <a:r>
                  <a:rPr lang="en-GB" dirty="0" smtClean="0"/>
                  <a:t>values (normal) or placing most of the density mass at zero (gamma)</a:t>
                </a:r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839200" cy="4431983"/>
              </a:xfrm>
              <a:prstGeom prst="rect">
                <a:avLst/>
              </a:prstGeom>
              <a:blipFill>
                <a:blip r:embed="rId6"/>
                <a:stretch>
                  <a:fillRect l="-552" t="-688" r="-1103" b="-1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2a. Fit hierarchical Bayesian model in R and JAGS…</a:t>
            </a:r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54" t="28095"/>
          <a:stretch/>
        </p:blipFill>
        <p:spPr>
          <a:xfrm>
            <a:off x="1752600" y="228600"/>
            <a:ext cx="594896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382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Variation among individuals </a:t>
            </a:r>
            <a:r>
              <a:rPr lang="en-GB" dirty="0" smtClean="0"/>
              <a:t>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</a:t>
            </a:r>
            <a:r>
              <a:rPr lang="en-GB" u="sng" dirty="0" smtClean="0"/>
              <a:t>more than one spatial scale </a:t>
            </a:r>
            <a:r>
              <a:rPr lang="en-GB" dirty="0" smtClean="0"/>
              <a:t>(plot → habitat type) or </a:t>
            </a:r>
            <a:r>
              <a:rPr lang="en-GB" u="sng" dirty="0" smtClean="0"/>
              <a:t>level of ecological organisation </a:t>
            </a:r>
            <a:r>
              <a:rPr lang="en-GB" dirty="0" smtClean="0"/>
              <a:t>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</a:t>
            </a:r>
            <a:r>
              <a:rPr lang="en-GB" u="sng" dirty="0" smtClean="0"/>
              <a:t>uncertainty arising from modelling a process </a:t>
            </a:r>
            <a:r>
              <a:rPr lang="en-GB" b="1" i="1" u="sng" dirty="0" smtClean="0"/>
              <a:t>as well as </a:t>
            </a:r>
            <a:r>
              <a:rPr lang="en-GB" u="sng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</a:t>
            </a:r>
            <a:r>
              <a:rPr lang="en-GB" u="sng" dirty="0" smtClean="0"/>
              <a:t>changes in state that cannot be observed directly </a:t>
            </a:r>
            <a:r>
              <a:rPr lang="en-GB" dirty="0" smtClean="0"/>
              <a:t>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algn="ctr"/>
            <a:r>
              <a:rPr lang="en-GB" sz="2400" b="1" dirty="0" smtClean="0"/>
              <a:t>Hierarchical models provide a natural framework for addressing all of these issues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2b. Fit hierarchical Bayesian model with multiple sites in R and JAGS…</a:t>
            </a:r>
          </a:p>
        </p:txBody>
      </p:sp>
    </p:spTree>
    <p:extLst>
      <p:ext uri="{BB962C8B-B14F-4D97-AF65-F5344CB8AC3E}">
        <p14:creationId xmlns:p14="http://schemas.microsoft.com/office/powerpoint/2010/main" val="3445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4310843" y="993774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6483297" y="5798840"/>
            <a:ext cx="1892808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10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2090420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658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85735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1324534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1476934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1347225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590347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590347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590347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1526202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1323402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1376936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2124299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2148122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2229586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2172007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2405073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2430662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2445867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15889" y="3201915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5889" y="4471449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132263" y="32688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87709" y="32855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92135" y="32624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773624" y="3547246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1239" y="3380299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88214" y="3202927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28" y="4636092"/>
            <a:ext cx="2449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676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END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676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EXTRA SLIDES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6245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8458200" cy="57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7944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1600200"/>
            <a:ext cx="7619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 smtClean="0"/>
              <a:t>…so it follows that our models should be hierarchical, also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99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7751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04590" y="4267200"/>
                <a:ext cx="7772400" cy="2310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GB" b="0" i="0" baseline="0" dirty="0" smtClean="0">
                            <a:latin typeface="Cambria Math" panose="02040503050406030204" pitchFamily="18" charset="0"/>
                          </a:rPr>
                          <m:t>inomial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GB" dirty="0"/>
                          <m:t>beta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 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r>
                  <a:rPr lang="en-GB" dirty="0" smtClean="0"/>
                  <a:t>                                      inverse gamma(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0" y="4267200"/>
                <a:ext cx="7772400" cy="2310376"/>
              </a:xfrm>
              <a:prstGeom prst="rect">
                <a:avLst/>
              </a:prstGeom>
              <a:blipFill>
                <a:blip r:embed="rId2"/>
                <a:stretch>
                  <a:fillRect t="-13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"/>
            <a:ext cx="6440784" cy="32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00200"/>
            <a:ext cx="761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A framework for thinking about and fitting Bayesian hierarchical models in ecology…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0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549441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082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Hobbs &amp; </a:t>
            </a:r>
            <a:r>
              <a:rPr lang="en-GB" sz="1400" i="1" dirty="0" err="1" smtClean="0"/>
              <a:t>Hooten</a:t>
            </a:r>
            <a:r>
              <a:rPr lang="en-GB" sz="1400" i="1" dirty="0" smtClean="0"/>
              <a:t> (2015)</a:t>
            </a:r>
            <a:endParaRPr lang="en-GB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152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 smtClean="0"/>
              <a:t>Modelling in Ecology using Bayes</a:t>
            </a:r>
            <a:endParaRPr lang="en-GB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62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19516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886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650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Perform </a:t>
            </a:r>
            <a:r>
              <a:rPr lang="en-GB" u="sng" dirty="0" smtClean="0">
                <a:solidFill>
                  <a:srgbClr val="C00000"/>
                </a:solidFill>
              </a:rPr>
              <a:t>model checking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217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04800" y="3733800"/>
            <a:ext cx="8610600" cy="1447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622815-D9B1-4593-8D67-36A97E09FE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5259A-DE04-40B2-AE1F-068B34E4F13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0BC4C2-3CE5-4004-BADB-9E8AB24D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3394</Words>
  <Application>Microsoft Office PowerPoint</Application>
  <PresentationFormat>On-screen Show (4:3)</PresentationFormat>
  <Paragraphs>636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258</cp:revision>
  <dcterms:created xsi:type="dcterms:W3CDTF">2016-06-22T22:21:29Z</dcterms:created>
  <dcterms:modified xsi:type="dcterms:W3CDTF">2019-09-09T09:56:49Z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